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38" r:id="rId3"/>
    <p:sldId id="339" r:id="rId4"/>
    <p:sldId id="257" r:id="rId5"/>
    <p:sldId id="258" r:id="rId6"/>
    <p:sldId id="259" r:id="rId7"/>
    <p:sldId id="260" r:id="rId8"/>
    <p:sldId id="295" r:id="rId9"/>
    <p:sldId id="298" r:id="rId10"/>
    <p:sldId id="297" r:id="rId11"/>
    <p:sldId id="296" r:id="rId12"/>
    <p:sldId id="299" r:id="rId13"/>
    <p:sldId id="300" r:id="rId14"/>
    <p:sldId id="302" r:id="rId15"/>
    <p:sldId id="341" r:id="rId16"/>
    <p:sldId id="306" r:id="rId17"/>
    <p:sldId id="308" r:id="rId18"/>
    <p:sldId id="309" r:id="rId19"/>
    <p:sldId id="342" r:id="rId20"/>
    <p:sldId id="310" r:id="rId21"/>
    <p:sldId id="311" r:id="rId22"/>
    <p:sldId id="312" r:id="rId23"/>
    <p:sldId id="266" r:id="rId24"/>
    <p:sldId id="313" r:id="rId25"/>
    <p:sldId id="340" r:id="rId26"/>
    <p:sldId id="319" r:id="rId27"/>
    <p:sldId id="320" r:id="rId28"/>
    <p:sldId id="264" r:id="rId29"/>
    <p:sldId id="294" r:id="rId30"/>
    <p:sldId id="324" r:id="rId31"/>
    <p:sldId id="265" r:id="rId32"/>
    <p:sldId id="267" r:id="rId33"/>
    <p:sldId id="336" r:id="rId34"/>
    <p:sldId id="326" r:id="rId35"/>
    <p:sldId id="333" r:id="rId36"/>
    <p:sldId id="334" r:id="rId37"/>
    <p:sldId id="270" r:id="rId38"/>
    <p:sldId id="271" r:id="rId39"/>
    <p:sldId id="286" r:id="rId40"/>
    <p:sldId id="287" r:id="rId41"/>
    <p:sldId id="274" r:id="rId42"/>
    <p:sldId id="285" r:id="rId43"/>
    <p:sldId id="288" r:id="rId44"/>
    <p:sldId id="289" r:id="rId45"/>
    <p:sldId id="276" r:id="rId46"/>
    <p:sldId id="292" r:id="rId47"/>
    <p:sldId id="290" r:id="rId48"/>
    <p:sldId id="291" r:id="rId49"/>
    <p:sldId id="343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304800"/>
            <a:ext cx="6781800" cy="1894362"/>
          </a:xfrm>
        </p:spPr>
        <p:txBody>
          <a:bodyPr/>
          <a:lstStyle/>
          <a:p>
            <a:r>
              <a:rPr lang="en-IN" dirty="0" smtClean="0"/>
              <a:t>STRESS ECHOCARDIOGRAPHY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DR. RANJITH</a:t>
            </a:r>
          </a:p>
          <a:p>
            <a:r>
              <a:rPr lang="en-IN" dirty="0" smtClean="0"/>
              <a:t>SR CARDIOLOGY</a:t>
            </a:r>
          </a:p>
          <a:p>
            <a:r>
              <a:rPr lang="en-IN" dirty="0" smtClean="0"/>
              <a:t>MCH CALICUT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information </a:t>
            </a:r>
            <a:r>
              <a:rPr lang="en-US" dirty="0" smtClean="0"/>
              <a:t>obtained from exercise stress echo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290055" cy="402336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Exercise </a:t>
            </a:r>
            <a:r>
              <a:rPr lang="en-US" dirty="0" smtClean="0"/>
              <a:t>capacity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Reproducibility of symptoms with </a:t>
            </a:r>
            <a:r>
              <a:rPr lang="en-US" dirty="0" smtClean="0"/>
              <a:t>activity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Heart rate and BP response to </a:t>
            </a:r>
            <a:r>
              <a:rPr lang="en-US" dirty="0" smtClean="0"/>
              <a:t>exercise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Detection of stress induced </a:t>
            </a:r>
            <a:r>
              <a:rPr lang="en-US" dirty="0" smtClean="0"/>
              <a:t>Arrhythmias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Control </a:t>
            </a:r>
            <a:r>
              <a:rPr lang="en-US" dirty="0" smtClean="0"/>
              <a:t>of angina on </a:t>
            </a:r>
            <a:r>
              <a:rPr lang="en-US" dirty="0" smtClean="0"/>
              <a:t>OMT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EXERCISE STRESS ECHO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572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u="sng" dirty="0" smtClean="0"/>
              <a:t>TREADMILL</a:t>
            </a:r>
            <a:r>
              <a:rPr lang="en-US" u="sng" dirty="0" smtClean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u="sng" dirty="0" smtClean="0"/>
              <a:t>Advantages</a:t>
            </a:r>
          </a:p>
          <a:p>
            <a:r>
              <a:rPr lang="en-US" dirty="0" smtClean="0"/>
              <a:t>Widely </a:t>
            </a:r>
            <a:r>
              <a:rPr lang="en-US" dirty="0" smtClean="0"/>
              <a:t>available</a:t>
            </a:r>
          </a:p>
          <a:p>
            <a:r>
              <a:rPr lang="en-US" dirty="0" smtClean="0"/>
              <a:t>Relatively simple protocols</a:t>
            </a:r>
          </a:p>
          <a:p>
            <a:r>
              <a:rPr lang="en-US" dirty="0" smtClean="0"/>
              <a:t>Preserves the additional information already available from TMT.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u="sng" dirty="0" smtClean="0"/>
              <a:t>Disadvantages</a:t>
            </a:r>
          </a:p>
          <a:p>
            <a:r>
              <a:rPr lang="en-US" dirty="0" smtClean="0"/>
              <a:t>Imaging </a:t>
            </a:r>
            <a:r>
              <a:rPr lang="en-US" dirty="0" smtClean="0"/>
              <a:t>is restricted to the immediate post exercise period.</a:t>
            </a:r>
          </a:p>
          <a:p>
            <a:r>
              <a:rPr lang="en-US" dirty="0" smtClean="0"/>
              <a:t>The ischemia may resolve quickly and hence the window for image acquisition is small. ( 1 to 1.5 minutes)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SUPINE BICYCLE ERGOMETRY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Patient positioned on a supine bicycle ergometer with roughly 30</a:t>
            </a:r>
            <a:r>
              <a:rPr lang="en-US" baseline="30000" dirty="0" smtClean="0"/>
              <a:t>0 </a:t>
            </a:r>
            <a:r>
              <a:rPr lang="en-US" dirty="0" smtClean="0"/>
              <a:t>  head up tilt.</a:t>
            </a:r>
          </a:p>
          <a:p>
            <a:pPr>
              <a:buFont typeface="Wingdings" pitchFamily="2" charset="2"/>
              <a:buChar char="Ø"/>
            </a:pPr>
            <a:r>
              <a:rPr lang="en-US" baseline="30000" dirty="0" smtClean="0"/>
              <a:t> </a:t>
            </a:r>
            <a:r>
              <a:rPr lang="en-US" dirty="0" smtClean="0"/>
              <a:t> Rest images obtained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Exercise started at a workload of 25 W and a cadence of 60 rpm.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Workload is increased by 25 W every 2 minutes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Images obtained throughout exercise and at peak exercise.</a:t>
            </a:r>
          </a:p>
          <a:p>
            <a:pPr>
              <a:buFont typeface="Wingdings" pitchFamily="2" charset="2"/>
              <a:buChar char="Ø"/>
            </a:pPr>
            <a:r>
              <a:rPr lang="en-US" baseline="30000" dirty="0" smtClean="0"/>
              <a:t>  </a:t>
            </a:r>
            <a:r>
              <a:rPr lang="en-US" dirty="0" smtClean="0"/>
              <a:t>After exercise images are obtained to look for normalization of  WMA</a:t>
            </a:r>
            <a:r>
              <a:rPr lang="en-US" baseline="30000" dirty="0" smtClean="0"/>
              <a:t>   </a:t>
            </a:r>
            <a:endParaRPr lang="en-US" baseline="30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8276303" cy="610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609600"/>
            <a:ext cx="7105650" cy="6858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Supine bicycle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315200" cy="4572000"/>
          </a:xfrm>
        </p:spPr>
        <p:txBody>
          <a:bodyPr/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/>
              <a:t>Advantage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Imaging possible through out the exercise-especially peak exercise.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Onset of RWMA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Better image quality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Applying contrast </a:t>
            </a:r>
            <a:r>
              <a:rPr lang="en-US" dirty="0" smtClean="0"/>
              <a:t>easier</a:t>
            </a: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/>
              <a:t>Disadvantage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Lower work load </a:t>
            </a:r>
            <a:r>
              <a:rPr lang="en-US" dirty="0" err="1" smtClean="0"/>
              <a:t>acheivable</a:t>
            </a: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Supine position affects exercise physiology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Why pharmacological stress echo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Hyperventilation</a:t>
            </a:r>
          </a:p>
          <a:p>
            <a:pPr lvl="0"/>
            <a:r>
              <a:rPr lang="en-US" dirty="0" err="1" smtClean="0"/>
              <a:t>Hypercontractility</a:t>
            </a:r>
            <a:r>
              <a:rPr lang="en-US" dirty="0" smtClean="0"/>
              <a:t> of Normal Walls</a:t>
            </a:r>
          </a:p>
          <a:p>
            <a:pPr lvl="0"/>
            <a:r>
              <a:rPr lang="en-US" dirty="0" smtClean="0"/>
              <a:t>Excessive Tachycardia</a:t>
            </a:r>
          </a:p>
          <a:p>
            <a:pPr lvl="0"/>
            <a:r>
              <a:rPr lang="en-US" dirty="0" smtClean="0"/>
              <a:t>Excessive chest wall movement</a:t>
            </a:r>
          </a:p>
          <a:p>
            <a:pPr lvl="0"/>
            <a:r>
              <a:rPr lang="en-US" dirty="0" smtClean="0"/>
              <a:t>Unable to exercise at all or maximally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DOBUTAMINE STRESS ECHO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DOBUTAMINE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A synthetic catecholamine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Ionotropic</a:t>
            </a:r>
            <a:r>
              <a:rPr lang="en-US" dirty="0" smtClean="0"/>
              <a:t> and </a:t>
            </a:r>
            <a:r>
              <a:rPr lang="en-US" dirty="0" err="1" smtClean="0"/>
              <a:t>chronotropic</a:t>
            </a:r>
            <a:r>
              <a:rPr lang="en-US" dirty="0" smtClean="0"/>
              <a:t> effects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Acts on 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l-GR" dirty="0" smtClean="0">
                <a:latin typeface="Calibri"/>
                <a:cs typeface="Calibri"/>
              </a:rPr>
              <a:t>β</a:t>
            </a:r>
            <a:r>
              <a:rPr lang="en-US" dirty="0" smtClean="0">
                <a:latin typeface="Calibri"/>
                <a:cs typeface="Calibri"/>
              </a:rPr>
              <a:t>1 and </a:t>
            </a:r>
            <a:r>
              <a:rPr lang="el-GR" dirty="0" smtClean="0">
                <a:latin typeface="Calibri"/>
                <a:cs typeface="Calibri"/>
              </a:rPr>
              <a:t>β</a:t>
            </a:r>
            <a:r>
              <a:rPr lang="en-US" dirty="0" smtClean="0">
                <a:latin typeface="Calibri"/>
                <a:cs typeface="Calibri"/>
              </a:rPr>
              <a:t>2 </a:t>
            </a:r>
            <a:r>
              <a:rPr lang="en-US" dirty="0" smtClean="0">
                <a:cs typeface="Calibri"/>
              </a:rPr>
              <a:t>receptors</a:t>
            </a:r>
            <a:endParaRPr lang="en-US" dirty="0" smtClean="0">
              <a:latin typeface="Calibri"/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>
                <a:cs typeface="Calibri"/>
              </a:rPr>
              <a:t>Ionotropic</a:t>
            </a:r>
            <a:r>
              <a:rPr lang="en-US" dirty="0" smtClean="0">
                <a:cs typeface="Calibri"/>
              </a:rPr>
              <a:t> effect at lower doses and more of </a:t>
            </a:r>
            <a:r>
              <a:rPr lang="en-US" dirty="0" err="1" smtClean="0">
                <a:cs typeface="Calibri"/>
              </a:rPr>
              <a:t>chronotropic</a:t>
            </a:r>
            <a:r>
              <a:rPr lang="en-US" dirty="0" smtClean="0">
                <a:cs typeface="Calibri"/>
              </a:rPr>
              <a:t> effect at increasing doses.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Calibri"/>
              </a:rPr>
              <a:t>Net effect is an increase in contractility, heart rate and myocardial oxygen demand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PROTOCOL FOR DOBUTAMINE STRESS ECHO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3058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Patient is prepared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 4 hrs fasting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 All negative </a:t>
            </a:r>
            <a:r>
              <a:rPr lang="en-US" dirty="0" err="1" smtClean="0"/>
              <a:t>ionotropic</a:t>
            </a:r>
            <a:r>
              <a:rPr lang="en-US" dirty="0" smtClean="0"/>
              <a:t> and </a:t>
            </a:r>
            <a:r>
              <a:rPr lang="en-US" dirty="0" err="1" smtClean="0"/>
              <a:t>chronotropic</a:t>
            </a:r>
            <a:r>
              <a:rPr lang="en-US" dirty="0" smtClean="0"/>
              <a:t> agents held for 8 to 12 hrs.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I.V access obtained.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Baseline images obtained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Continuous  ECG and BP monitoring established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Dobutamine</a:t>
            </a:r>
            <a:r>
              <a:rPr lang="en-US" dirty="0" smtClean="0"/>
              <a:t> infusion started @ 5 or 10 µg/kg/min.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Rate increased every 3 minutes to doses of 10,20,30 and 40 µg/kg/min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Atropine can be given </a:t>
            </a:r>
            <a:r>
              <a:rPr lang="en-US" dirty="0" smtClean="0"/>
              <a:t>at a dose of </a:t>
            </a:r>
            <a:r>
              <a:rPr lang="en-US" dirty="0"/>
              <a:t>0.5 to 1.0 mg during mid and high dose </a:t>
            </a:r>
            <a:r>
              <a:rPr lang="en-US" dirty="0" smtClean="0"/>
              <a:t>stages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-If THR not achieved</a:t>
            </a:r>
          </a:p>
          <a:p>
            <a:pPr marL="0" indent="0">
              <a:buNone/>
            </a:pPr>
            <a:r>
              <a:rPr lang="en-US" dirty="0" smtClean="0"/>
              <a:t>               -Max dose 2mg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Peak </a:t>
            </a:r>
            <a:r>
              <a:rPr lang="en-US" dirty="0"/>
              <a:t>images obtained just before termination of infusion.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Post stress images obtained after return to baseline.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Patient to be monitored </a:t>
            </a:r>
            <a:r>
              <a:rPr lang="en-US" dirty="0" smtClean="0"/>
              <a:t>till </a:t>
            </a:r>
            <a:r>
              <a:rPr lang="en-US" dirty="0"/>
              <a:t>return to baseline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 trial dose of 50 µg/kg/min maybe used if near THR achieved at 40.</a:t>
            </a:r>
          </a:p>
          <a:p>
            <a:pPr>
              <a:buFont typeface="Wingdings" pitchFamily="2" charset="2"/>
              <a:buChar char="Ø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62813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Dobutamine</a:t>
            </a:r>
            <a:r>
              <a:rPr lang="en-IN" dirty="0" smtClean="0"/>
              <a:t> dose calculation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1 </a:t>
            </a:r>
            <a:r>
              <a:rPr lang="en-IN" dirty="0" err="1" smtClean="0"/>
              <a:t>ampule</a:t>
            </a:r>
            <a:r>
              <a:rPr lang="en-IN" dirty="0" smtClean="0"/>
              <a:t> = 5 ml</a:t>
            </a:r>
          </a:p>
          <a:p>
            <a:r>
              <a:rPr lang="en-IN" dirty="0" smtClean="0"/>
              <a:t>1ml= 50 mg</a:t>
            </a:r>
          </a:p>
          <a:p>
            <a:endParaRPr lang="en-IN" dirty="0" smtClean="0"/>
          </a:p>
          <a:p>
            <a:r>
              <a:rPr lang="en-IN" dirty="0" smtClean="0"/>
              <a:t>2 amp in 50 ml (500mg in 50 ml)</a:t>
            </a:r>
          </a:p>
          <a:p>
            <a:r>
              <a:rPr lang="en-IN" dirty="0" smtClean="0"/>
              <a:t>1 ml = 10 mg</a:t>
            </a:r>
          </a:p>
          <a:p>
            <a:endParaRPr lang="en-IN" dirty="0" smtClean="0"/>
          </a:p>
          <a:p>
            <a:r>
              <a:rPr lang="en-IN" dirty="0" smtClean="0"/>
              <a:t>5 mcg/kg/min= 5*60*60=18000 mcg=18 mg</a:t>
            </a:r>
          </a:p>
          <a:p>
            <a:r>
              <a:rPr lang="en-IN" dirty="0" smtClean="0"/>
              <a:t>5 mcg/kg/min= 2 ml/hr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Stress echocardiography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Indication</a:t>
            </a:r>
          </a:p>
          <a:p>
            <a:r>
              <a:rPr lang="en-IN" dirty="0" smtClean="0"/>
              <a:t>Coronary artery disease</a:t>
            </a:r>
          </a:p>
          <a:p>
            <a:r>
              <a:rPr lang="en-IN" dirty="0" err="1" smtClean="0"/>
              <a:t>Valvular</a:t>
            </a:r>
            <a:r>
              <a:rPr lang="en-IN" dirty="0" smtClean="0"/>
              <a:t> heart disease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First line test in patients with baseline ECG abnormalities – that preclude interpretation of exercise ECG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452688"/>
            <a:ext cx="8839200" cy="2957512"/>
          </a:xfrm>
          <a:prstGeom prst="rect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00125" y="5807075"/>
            <a:ext cx="207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 sz="3600" b="1">
              <a:solidFill>
                <a:schemeClr val="hlink"/>
              </a:solidFill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400050" y="457200"/>
            <a:ext cx="8743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altLang="ko-KR" sz="4200" b="1">
                <a:solidFill>
                  <a:schemeClr val="tx2"/>
                </a:solidFill>
                <a:cs typeface="HY엽서L"/>
              </a:rPr>
              <a:t>Protocol for Dobutamine Stress Echo.</a:t>
            </a:r>
            <a:endParaRPr lang="en-US" altLang="ko-KR" sz="4200" b="1">
              <a:solidFill>
                <a:schemeClr val="tx2"/>
              </a:solidFill>
              <a:latin typeface="굴림" pitchFamily="34" charset="-127"/>
              <a:cs typeface="HY엽서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INDICATIONS TO TERMINATE DOBUTAMINE INFUSION DURING STRESS ECHO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1.Exceeding THR of 85% age predicted maximum.</a:t>
            </a:r>
          </a:p>
          <a:p>
            <a:r>
              <a:rPr lang="en-US" dirty="0" smtClean="0"/>
              <a:t>2.Development of significant angina.</a:t>
            </a:r>
          </a:p>
          <a:p>
            <a:r>
              <a:rPr lang="en-US" dirty="0" smtClean="0"/>
              <a:t>3.Recognition of a new wall motion abnormality.</a:t>
            </a:r>
          </a:p>
          <a:p>
            <a:r>
              <a:rPr lang="en-US" dirty="0" smtClean="0"/>
              <a:t>4.A decrease in SBP &gt; 20 mm Hg from baseline.</a:t>
            </a:r>
          </a:p>
          <a:p>
            <a:r>
              <a:rPr lang="en-US" dirty="0" smtClean="0"/>
              <a:t>5.Sustained or symptomatic arrhythmias.</a:t>
            </a:r>
          </a:p>
          <a:p>
            <a:r>
              <a:rPr lang="en-US" dirty="0" smtClean="0"/>
              <a:t>6.Limiting side effects or symptoms.</a:t>
            </a:r>
          </a:p>
          <a:p>
            <a:r>
              <a:rPr lang="en-US" dirty="0" smtClean="0"/>
              <a:t>7.Severe HTN ( &gt; 220/120 </a:t>
            </a:r>
            <a:r>
              <a:rPr lang="en-US" dirty="0" err="1" smtClean="0"/>
              <a:t>mmHG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SAFETY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Safety has been studied extensively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Short t</a:t>
            </a:r>
            <a:r>
              <a:rPr lang="en-US" baseline="-25000" dirty="0" smtClean="0"/>
              <a:t>1/2 </a:t>
            </a:r>
            <a:r>
              <a:rPr lang="en-US" dirty="0" smtClean="0"/>
              <a:t> (2 minutes) </a:t>
            </a:r>
            <a:r>
              <a:rPr lang="en-US" dirty="0" smtClean="0"/>
              <a:t>-- </a:t>
            </a:r>
            <a:r>
              <a:rPr lang="en-US" dirty="0" smtClean="0"/>
              <a:t>induced ischemia readily reversed by termination of infusion.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Severe cases - short acting </a:t>
            </a:r>
            <a:r>
              <a:rPr lang="en-US" dirty="0" err="1" smtClean="0"/>
              <a:t>i.v</a:t>
            </a:r>
            <a:r>
              <a:rPr lang="en-US" dirty="0" smtClean="0"/>
              <a:t> </a:t>
            </a:r>
            <a:r>
              <a:rPr lang="el-GR" dirty="0" smtClean="0">
                <a:latin typeface="Calibri"/>
                <a:cs typeface="Calibri"/>
              </a:rPr>
              <a:t>β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smtClean="0">
                <a:cs typeface="Calibri"/>
              </a:rPr>
              <a:t>Blocker- </a:t>
            </a:r>
            <a:r>
              <a:rPr lang="en-US" dirty="0" err="1" smtClean="0">
                <a:cs typeface="Calibri"/>
              </a:rPr>
              <a:t>Esmolol</a:t>
            </a:r>
            <a:r>
              <a:rPr lang="en-US" dirty="0" smtClean="0">
                <a:cs typeface="Calibri"/>
              </a:rPr>
              <a:t> or </a:t>
            </a:r>
            <a:r>
              <a:rPr lang="en-US" dirty="0" err="1" smtClean="0">
                <a:cs typeface="Calibri"/>
              </a:rPr>
              <a:t>Metoprolol</a:t>
            </a:r>
            <a:r>
              <a:rPr lang="en-US" dirty="0" smtClean="0">
                <a:cs typeface="Calibri"/>
              </a:rPr>
              <a:t> can be </a:t>
            </a:r>
            <a:r>
              <a:rPr lang="en-US" dirty="0" smtClean="0">
                <a:cs typeface="Calibri"/>
              </a:rPr>
              <a:t>used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>
              <a:cs typeface="Calibri"/>
            </a:endParaRPr>
          </a:p>
          <a:p>
            <a:r>
              <a:rPr lang="en-IN" dirty="0" smtClean="0"/>
              <a:t>Overall rate of life threatening events- 1/1000 </a:t>
            </a:r>
          </a:p>
          <a:p>
            <a:r>
              <a:rPr lang="en-IN" dirty="0" smtClean="0"/>
              <a:t>Freq complication- acute MI, VT, VF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>
              <a:buNone/>
            </a:pPr>
            <a:endParaRPr lang="en-US" baseline="-25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limitations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False negative- suboptimal stress, limited image quality, small area of </a:t>
            </a:r>
            <a:r>
              <a:rPr lang="en-IN" dirty="0" smtClean="0"/>
              <a:t>ischemia</a:t>
            </a:r>
            <a:endParaRPr lang="en-IN" dirty="0" smtClean="0"/>
          </a:p>
          <a:p>
            <a:r>
              <a:rPr lang="en-IN" dirty="0" smtClean="0"/>
              <a:t>Challenging- LBBB, postoperative state, pacing </a:t>
            </a:r>
          </a:p>
          <a:p>
            <a:r>
              <a:rPr lang="en-IN" dirty="0" smtClean="0"/>
              <a:t>other- HCM, </a:t>
            </a:r>
            <a:r>
              <a:rPr lang="en-IN" dirty="0" err="1" smtClean="0"/>
              <a:t>cardiomyopathy</a:t>
            </a:r>
            <a:r>
              <a:rPr lang="en-IN" dirty="0" smtClean="0"/>
              <a:t>, hypertension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tx2">
                    <a:satMod val="130000"/>
                  </a:schemeClr>
                </a:solidFill>
              </a:rPr>
              <a:t>Other pharmacological agents </a:t>
            </a:r>
            <a:endParaRPr lang="en-US" altLang="ko-K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Vasodilators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Adenosine </a:t>
            </a:r>
          </a:p>
          <a:p>
            <a:pPr>
              <a:buFont typeface="Wingdings" pitchFamily="2" charset="2"/>
              <a:buChar char="Ø"/>
            </a:pPr>
            <a:r>
              <a:rPr lang="en-IN" dirty="0" err="1" smtClean="0"/>
              <a:t>Dipyridamole</a:t>
            </a:r>
            <a:r>
              <a:rPr lang="en-IN" dirty="0" smtClean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Vasodilator </a:t>
            </a:r>
            <a:r>
              <a:rPr lang="en-IN" dirty="0" smtClean="0"/>
              <a:t>effect on </a:t>
            </a:r>
            <a:r>
              <a:rPr lang="en-IN" dirty="0" err="1" smtClean="0"/>
              <a:t>stenosed</a:t>
            </a:r>
            <a:r>
              <a:rPr lang="en-IN" dirty="0" smtClean="0"/>
              <a:t> vessel</a:t>
            </a:r>
            <a:endParaRPr lang="en-IN" dirty="0"/>
          </a:p>
        </p:txBody>
      </p:sp>
      <p:pic>
        <p:nvPicPr>
          <p:cNvPr id="4" name="Content Placeholder 3" descr="vasodilator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30537" y="1758150"/>
            <a:ext cx="6237063" cy="433784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INTERPRETATION OF STRESS ECHO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N" dirty="0" smtClean="0"/>
              <a:t>17 segment </a:t>
            </a:r>
            <a:r>
              <a:rPr lang="en-IN" dirty="0" smtClean="0"/>
              <a:t>model</a:t>
            </a:r>
            <a:endParaRPr lang="en-IN" dirty="0" smtClean="0"/>
          </a:p>
          <a:p>
            <a:r>
              <a:rPr lang="en-IN" dirty="0" smtClean="0"/>
              <a:t>Normal ventricle-</a:t>
            </a:r>
            <a:r>
              <a:rPr lang="en-IN" dirty="0" err="1" smtClean="0"/>
              <a:t>hypercontractile</a:t>
            </a:r>
            <a:r>
              <a:rPr lang="en-IN" dirty="0" smtClean="0"/>
              <a:t> with stress and cavity size </a:t>
            </a:r>
            <a:r>
              <a:rPr lang="en-IN" dirty="0" smtClean="0"/>
              <a:t>shrink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HYPERKINESIS –  normal response to stress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u="sng" dirty="0" smtClean="0">
                <a:latin typeface="Calibri" pitchFamily="34" charset="0"/>
                <a:cs typeface="Calibri" pitchFamily="34" charset="0"/>
              </a:rPr>
              <a:t>Lack of </a:t>
            </a:r>
            <a:r>
              <a:rPr lang="en-US" u="sng" dirty="0" err="1" smtClean="0">
                <a:latin typeface="Calibri" pitchFamily="34" charset="0"/>
                <a:cs typeface="Calibri" pitchFamily="34" charset="0"/>
              </a:rPr>
              <a:t>Hyperkinesis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>
              <a:buFontTx/>
              <a:buChar char="-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Myocardial ischemia</a:t>
            </a:r>
          </a:p>
          <a:p>
            <a:pPr>
              <a:buFontTx/>
              <a:buChar char="-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Non –ischemic CMP.</a:t>
            </a:r>
          </a:p>
          <a:p>
            <a:pPr>
              <a:buFontTx/>
              <a:buChar char="-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Beta blocker therapy</a:t>
            </a:r>
          </a:p>
          <a:p>
            <a:pPr>
              <a:buFontTx/>
              <a:buChar char="-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Severe hypertension</a:t>
            </a:r>
          </a:p>
          <a:p>
            <a:pPr>
              <a:buFontTx/>
              <a:buChar char="-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Delay in image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acquisition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Volume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Decrease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in ESV and EDV – Normal response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25-30% decrease in ESV and EDV is the normal response.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An abnormal volume  response is defined as an increase in volume from rest to stress of &gt; 17%.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Contrast echo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If </a:t>
            </a:r>
            <a:r>
              <a:rPr lang="en-IN" dirty="0" err="1" smtClean="0"/>
              <a:t>endocardial</a:t>
            </a:r>
            <a:r>
              <a:rPr lang="en-IN" dirty="0" smtClean="0"/>
              <a:t> resolution is poor in 2 or more segments- IV echo contrast enhancement </a:t>
            </a:r>
          </a:p>
          <a:p>
            <a:endParaRPr lang="en-IN" dirty="0" smtClean="0"/>
          </a:p>
          <a:p>
            <a:pPr>
              <a:buNone/>
            </a:pP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772400" cy="381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RWMA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52263403"/>
              </p:ext>
            </p:extLst>
          </p:nvPr>
        </p:nvGraphicFramePr>
        <p:xfrm>
          <a:off x="1371600" y="838200"/>
          <a:ext cx="6400800" cy="565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32004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AT REST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STRESS</a:t>
                      </a:r>
                      <a:endParaRPr lang="en-US" dirty="0"/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dirty="0" smtClean="0"/>
                        <a:t>INFARCTION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ISCHEMIA</a:t>
                      </a:r>
                      <a:endParaRPr lang="en-US" dirty="0"/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dirty="0" smtClean="0"/>
                        <a:t>CARDIOMYOPATHY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TRANSLATIONAL CARDIAC MOVEMENT</a:t>
                      </a:r>
                      <a:endParaRPr lang="en-US" dirty="0"/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dirty="0" smtClean="0"/>
                        <a:t>MYOCARDITIS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MARKEDLY INCREASED BP</a:t>
                      </a:r>
                      <a:endParaRPr lang="en-US" dirty="0"/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dirty="0" smtClean="0"/>
                        <a:t>LBBB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CARDIOMYOPATHY</a:t>
                      </a:r>
                      <a:endParaRPr lang="en-US" dirty="0"/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dirty="0" smtClean="0"/>
                        <a:t>HYPERTENSION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RATE DEPENDENT LBBB</a:t>
                      </a:r>
                      <a:endParaRPr lang="en-US" dirty="0"/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dirty="0" smtClean="0"/>
                        <a:t>HIBERNATING MYOCARDIUM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PULMONARY HYPERTENSION</a:t>
                      </a:r>
                      <a:endParaRPr lang="en-US" dirty="0"/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dirty="0" smtClean="0"/>
                        <a:t>STUNNED MYOCARDIUM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dirty="0" smtClean="0"/>
                        <a:t>TOXINS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dirty="0" smtClean="0"/>
                        <a:t>POSTOPERATIVE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dirty="0" smtClean="0"/>
                        <a:t>PACED RHYTHM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dirty="0" smtClean="0"/>
                        <a:t>RV VOLUME / PRESSURE OVERLOAD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371600" y="1295400"/>
            <a:ext cx="19812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/>
          <p:cNvSpPr/>
          <p:nvPr/>
        </p:nvSpPr>
        <p:spPr>
          <a:xfrm>
            <a:off x="4495800" y="1371600"/>
            <a:ext cx="21336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Coronary artery disease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Detection of CAD</a:t>
            </a:r>
          </a:p>
          <a:p>
            <a:r>
              <a:rPr lang="en-IN" dirty="0" smtClean="0"/>
              <a:t>Localisation of coronary artery lesion</a:t>
            </a:r>
          </a:p>
          <a:p>
            <a:r>
              <a:rPr lang="en-IN" dirty="0" smtClean="0"/>
              <a:t>Post MI- Risk assessment</a:t>
            </a:r>
          </a:p>
          <a:p>
            <a:r>
              <a:rPr lang="en-IN" dirty="0" smtClean="0"/>
              <a:t>After revascularisation</a:t>
            </a:r>
          </a:p>
          <a:p>
            <a:r>
              <a:rPr lang="en-IN" dirty="0" smtClean="0"/>
              <a:t>Viability assessment</a:t>
            </a:r>
          </a:p>
          <a:p>
            <a:r>
              <a:rPr lang="en-IN" dirty="0" smtClean="0"/>
              <a:t>Preoperative evaluation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Wall motion response</a:t>
            </a:r>
            <a:endParaRPr lang="en-IN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33400" y="2438400"/>
          <a:ext cx="7467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Rest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Stress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Interpretation 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Normal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Hyperkinetic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Normal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Normal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Hypokinetic</a:t>
                      </a:r>
                      <a:r>
                        <a:rPr lang="en-IN" dirty="0" smtClean="0"/>
                        <a:t>/</a:t>
                      </a:r>
                      <a:r>
                        <a:rPr lang="en-IN" dirty="0" err="1" smtClean="0"/>
                        <a:t>akinetic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Ischemia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Akinetic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Akinetic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Infarction</a:t>
                      </a:r>
                      <a:r>
                        <a:rPr lang="en-IN" baseline="0" dirty="0" smtClean="0"/>
                        <a:t>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Hypokinetic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Normal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Viable 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Hypokinetic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err="1" smtClean="0"/>
                        <a:t>Akinetic</a:t>
                      </a:r>
                      <a:r>
                        <a:rPr lang="en-IN" dirty="0" smtClean="0"/>
                        <a:t>/</a:t>
                      </a:r>
                      <a:r>
                        <a:rPr lang="en-IN" dirty="0" err="1" smtClean="0"/>
                        <a:t>dyskinetic</a:t>
                      </a:r>
                      <a:endParaRPr lang="en-I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Ischemia/infarction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8686800" y="846138"/>
            <a:ext cx="0" cy="4868862"/>
          </a:xfrm>
          <a:prstGeom prst="line">
            <a:avLst/>
          </a:prstGeom>
          <a:ln w="38100">
            <a:solidFill>
              <a:srgbClr val="9E1A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65434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Interpreting stress echo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A large</a:t>
            </a:r>
            <a:r>
              <a:rPr lang="en-IN" b="1" dirty="0" smtClean="0"/>
              <a:t> </a:t>
            </a:r>
            <a:r>
              <a:rPr lang="en-IN" dirty="0" smtClean="0"/>
              <a:t>ischemic territory (left main or </a:t>
            </a:r>
            <a:r>
              <a:rPr lang="en-IN" dirty="0" err="1" smtClean="0"/>
              <a:t>multivessel</a:t>
            </a:r>
            <a:r>
              <a:rPr lang="en-IN" dirty="0" smtClean="0"/>
              <a:t> disease) -- diminished global LVEF and chamber dilation with </a:t>
            </a:r>
            <a:r>
              <a:rPr lang="en-IN" dirty="0" smtClean="0"/>
              <a:t>stress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Risk stratification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Patients who complete normal exercise or pharmacologic stress echo (reaching good exercise capacity and the target heart rate)-- the risk for cardiac events is very low and close to that of a </a:t>
            </a:r>
            <a:r>
              <a:rPr lang="en-IN" dirty="0" smtClean="0"/>
              <a:t>normal </a:t>
            </a:r>
            <a:r>
              <a:rPr lang="en-IN" dirty="0" smtClean="0"/>
              <a:t>population </a:t>
            </a:r>
            <a:endParaRPr lang="en-IN" dirty="0" smtClean="0"/>
          </a:p>
          <a:p>
            <a:r>
              <a:rPr lang="en-IN" dirty="0" smtClean="0"/>
              <a:t>&lt;</a:t>
            </a:r>
            <a:r>
              <a:rPr lang="en-IN" dirty="0" smtClean="0"/>
              <a:t>1%/ year for exercise and &lt;2% / yr for pharmacologic </a:t>
            </a:r>
            <a:r>
              <a:rPr lang="en-IN" dirty="0" smtClean="0"/>
              <a:t>tests </a:t>
            </a: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solidFill>
                  <a:schemeClr val="tx2"/>
                </a:solidFill>
              </a:rPr>
              <a:t>ASSESMENT OF MYOCARDIAL VIABILITY</a:t>
            </a:r>
            <a:endParaRPr lang="en-IN" sz="24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IN" dirty="0" smtClean="0"/>
              <a:t>The term viable refers to myocardium that has the potential for functional recovery.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The resting Echo is neither sensitive nor specific </a:t>
            </a:r>
            <a:endParaRPr lang="en-IN" dirty="0" smtClean="0"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dirty="0" smtClean="0">
                <a:cs typeface="Times New Roman" panose="02020603050405020304" pitchFamily="18" charset="0"/>
              </a:rPr>
              <a:t>The BIPHASIC </a:t>
            </a:r>
            <a:r>
              <a:rPr lang="en-IN" dirty="0" smtClean="0">
                <a:cs typeface="Times New Roman" panose="02020603050405020304" pitchFamily="18" charset="0"/>
              </a:rPr>
              <a:t>RESPONSE</a:t>
            </a:r>
            <a:r>
              <a:rPr lang="en-IN" dirty="0" smtClean="0">
                <a:cs typeface="Times New Roman" panose="02020603050405020304" pitchFamily="18" charset="0"/>
              </a:rPr>
              <a:t> </a:t>
            </a:r>
            <a:r>
              <a:rPr lang="en-IN" dirty="0" smtClean="0">
                <a:cs typeface="Times New Roman" panose="02020603050405020304" pitchFamily="18" charset="0"/>
              </a:rPr>
              <a:t>--</a:t>
            </a:r>
            <a:r>
              <a:rPr lang="en-IN" dirty="0" smtClean="0">
                <a:cs typeface="Times New Roman" panose="02020603050405020304" pitchFamily="18" charset="0"/>
              </a:rPr>
              <a:t> </a:t>
            </a:r>
            <a:r>
              <a:rPr lang="en-IN" dirty="0" smtClean="0">
                <a:cs typeface="Times New Roman" panose="02020603050405020304" pitchFamily="18" charset="0"/>
              </a:rPr>
              <a:t>augmentation at low dose followed by deterioration at higher doses is most predictive of the capacity for functional recovery</a:t>
            </a:r>
            <a:r>
              <a:rPr lang="en-IN" dirty="0" smtClean="0"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Any improvement in wall motion abnormality by at least one grade in two or more segments during stress is likely to signify viability</a:t>
            </a:r>
          </a:p>
          <a:p>
            <a:pPr>
              <a:buFont typeface="Wingdings" pitchFamily="2" charset="2"/>
              <a:buChar char="Ø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197302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IN" dirty="0">
              <a:solidFill>
                <a:schemeClr val="tx2"/>
              </a:solidFill>
            </a:endParaRPr>
          </a:p>
        </p:txBody>
      </p:sp>
      <p:pic>
        <p:nvPicPr>
          <p:cNvPr id="6" name="Content Placeholder 5" descr="CAD localisation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685800"/>
            <a:ext cx="4733925" cy="5911952"/>
          </a:xfrm>
        </p:spPr>
      </p:pic>
    </p:spTree>
    <p:extLst>
      <p:ext uri="{BB962C8B-B14F-4D97-AF65-F5344CB8AC3E}">
        <p14:creationId xmlns:p14="http://schemas.microsoft.com/office/powerpoint/2010/main" xmlns="" val="3189916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solidFill>
                  <a:schemeClr val="tx2"/>
                </a:solidFill>
              </a:rPr>
              <a:t>STRESS ECHO AFTER MI</a:t>
            </a:r>
            <a:endParaRPr lang="en-IN" sz="24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IN" dirty="0" smtClean="0"/>
              <a:t>Used both to identify high and low risk subsets and to predict the location and extent of CAD.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 smtClean="0"/>
              <a:t>The goal is to identify ischemia at a distance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 smtClean="0"/>
              <a:t>Positive finding would be detection of a new WMA remote from the site of previous infarction.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 smtClean="0"/>
              <a:t>Inducible ischemia is a powerful indicator of high risk and suggests the need for further evaluation.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694474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/>
                </a:solidFill>
              </a:rPr>
              <a:t>Preoperative Risk Assessment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400" dirty="0" smtClean="0"/>
              <a:t>Most studies used </a:t>
            </a:r>
            <a:r>
              <a:rPr lang="en-US" sz="2400" dirty="0" err="1" smtClean="0"/>
              <a:t>dobutamine</a:t>
            </a:r>
            <a:r>
              <a:rPr lang="en-US" sz="2400" dirty="0" smtClean="0"/>
              <a:t> stress.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2400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400" dirty="0" smtClean="0"/>
              <a:t>Mainly before major peripheral vascular surgery and therefore included patients who frequently are unable to exercise.</a:t>
            </a:r>
          </a:p>
          <a:p>
            <a:pPr marL="118872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400" dirty="0" smtClean="0"/>
              <a:t>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400" dirty="0" smtClean="0"/>
              <a:t>In this high-risk subset, the presence or absence of an inducible WMA has been the most potent determinant of relative risk.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2400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400" dirty="0" smtClean="0"/>
              <a:t>The absence of an inducible wall motion abnormality confers a very favorable prognosis, with a negative predictive value of 93% to 100%.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773278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solidFill>
                  <a:schemeClr val="tx2"/>
                </a:solidFill>
              </a:rPr>
              <a:t>STRESS ECHO IN VALVULAR HEART DISEASE</a:t>
            </a:r>
            <a:endParaRPr lang="en-IN" sz="24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spcBef>
                <a:spcPts val="0"/>
              </a:spcBef>
              <a:buNone/>
              <a:defRPr/>
            </a:pPr>
            <a:r>
              <a:rPr lang="en-US" b="1" dirty="0" smtClean="0"/>
              <a:t>Aortic </a:t>
            </a:r>
            <a:r>
              <a:rPr lang="en-US" b="1" dirty="0" err="1" smtClean="0"/>
              <a:t>Stenosis</a:t>
            </a:r>
            <a:endParaRPr lang="en-US" b="1" dirty="0" smtClean="0"/>
          </a:p>
          <a:p>
            <a:pPr marL="438912" indent="-320040">
              <a:spcBef>
                <a:spcPts val="0"/>
              </a:spcBef>
              <a:buFont typeface="Wingdings 2"/>
              <a:buChar char=""/>
              <a:defRPr/>
            </a:pPr>
            <a:endParaRPr lang="en-US" dirty="0"/>
          </a:p>
          <a:p>
            <a:pPr marL="438912" indent="-320040">
              <a:spcBef>
                <a:spcPts val="0"/>
              </a:spcBef>
              <a:buFont typeface="Wingdings 2"/>
              <a:buChar char=""/>
              <a:defRPr/>
            </a:pPr>
            <a:endParaRPr lang="en-US" dirty="0"/>
          </a:p>
          <a:p>
            <a:pPr marL="438912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en-US" dirty="0" smtClean="0"/>
              <a:t>The </a:t>
            </a:r>
            <a:r>
              <a:rPr lang="en-US" dirty="0"/>
              <a:t>principal role of exercise testing is to unmask</a:t>
            </a:r>
            <a:r>
              <a:rPr lang="en-US" baseline="30000" dirty="0"/>
              <a:t> </a:t>
            </a:r>
            <a:r>
              <a:rPr lang="en-US" dirty="0"/>
              <a:t>symptoms or abnormal blood pressure responses in patients with</a:t>
            </a:r>
            <a:r>
              <a:rPr lang="en-US" baseline="30000" dirty="0"/>
              <a:t> </a:t>
            </a:r>
            <a:r>
              <a:rPr lang="en-US" dirty="0"/>
              <a:t>AS who </a:t>
            </a:r>
            <a:r>
              <a:rPr lang="en-US" dirty="0" smtClean="0"/>
              <a:t>appear to </a:t>
            </a:r>
            <a:r>
              <a:rPr lang="en-US" dirty="0"/>
              <a:t>be asymptomatic.</a:t>
            </a:r>
            <a:r>
              <a:rPr lang="en-US" baseline="30000" dirty="0"/>
              <a:t> </a:t>
            </a:r>
            <a:endParaRPr lang="en-US" baseline="30000" dirty="0" smtClean="0"/>
          </a:p>
          <a:p>
            <a:pPr marL="438912" indent="-320040">
              <a:spcBef>
                <a:spcPts val="0"/>
              </a:spcBef>
              <a:buFont typeface="Wingdings 2"/>
              <a:buChar char=""/>
              <a:defRPr/>
            </a:pPr>
            <a:endParaRPr lang="en-US" baseline="30000" dirty="0"/>
          </a:p>
          <a:p>
            <a:pPr marL="438912" indent="-320040">
              <a:spcBef>
                <a:spcPts val="0"/>
              </a:spcBef>
              <a:buFont typeface="Wingdings 2"/>
              <a:buChar char=""/>
              <a:defRPr/>
            </a:pP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79712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400" dirty="0" smtClean="0"/>
              <a:t>LOW FLOW LOW GRADIENT AS</a:t>
            </a:r>
            <a:endParaRPr lang="en-IN" sz="24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Anatomically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severe AS and LV systolic dysfunction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(EF&lt;40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%) often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presents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with a relatively low-pressure</a:t>
            </a:r>
            <a:r>
              <a:rPr lang="en-US" sz="2400" baseline="30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gradient, such as a mean gradient of 30 to 40 mm Hg or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less</a:t>
            </a:r>
            <a:endParaRPr lang="en-US" sz="2400" baseline="300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sz="2400" b="1" dirty="0" smtClean="0">
              <a:latin typeface="Calibri" pitchFamily="34" charset="0"/>
              <a:cs typeface="Calibri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492775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dirty="0" smtClean="0"/>
              <a:t>LOW FLOW LOW GRADIENT AS</a:t>
            </a: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DSE can be used to assess both the true severity of AS and the amount of LV contractile reserve </a:t>
            </a:r>
          </a:p>
          <a:p>
            <a:r>
              <a:rPr lang="en-IN" dirty="0" err="1" smtClean="0"/>
              <a:t>Dobutamine</a:t>
            </a:r>
            <a:r>
              <a:rPr lang="en-IN" dirty="0" smtClean="0"/>
              <a:t> is infused in graded doses from 5 to 20 </a:t>
            </a:r>
            <a:r>
              <a:rPr lang="en-IN" dirty="0" err="1" smtClean="0"/>
              <a:t>μg</a:t>
            </a:r>
            <a:r>
              <a:rPr lang="en-IN" dirty="0" smtClean="0"/>
              <a:t>/kg/min</a:t>
            </a:r>
          </a:p>
          <a:p>
            <a:r>
              <a:rPr lang="en-IN" dirty="0" smtClean="0"/>
              <a:t>spectral Doppler of the LVOT and CW Doppler across the aortic valve</a:t>
            </a:r>
          </a:p>
          <a:p>
            <a:r>
              <a:rPr lang="en-IN" dirty="0" smtClean="0"/>
              <a:t>SV is calculated from VTI</a:t>
            </a:r>
            <a:r>
              <a:rPr lang="en-IN" sz="1200" dirty="0" smtClean="0"/>
              <a:t>LVOT</a:t>
            </a:r>
            <a:r>
              <a:rPr lang="en-IN" dirty="0" smtClean="0"/>
              <a:t>.</a:t>
            </a:r>
          </a:p>
          <a:p>
            <a:r>
              <a:rPr lang="en-IN" dirty="0" smtClean="0"/>
              <a:t>An increase of 20% or higher in SV is indicative of significant contractile reserve.</a:t>
            </a:r>
          </a:p>
          <a:p>
            <a:r>
              <a:rPr lang="en-IN" dirty="0" smtClean="0"/>
              <a:t>The test is indeterminate if little or no augmentation of LV function takes place (no contractile reserve, or SV &lt;20%).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Coronary artery disease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Causal relationship between induced myocardial ischemia and left ventricular wall motion abnormalities</a:t>
            </a:r>
          </a:p>
          <a:p>
            <a:endParaRPr lang="en-IN" dirty="0" smtClean="0"/>
          </a:p>
          <a:p>
            <a:r>
              <a:rPr lang="en-IN" dirty="0" smtClean="0"/>
              <a:t>Stress  </a:t>
            </a:r>
            <a:r>
              <a:rPr lang="en-IN" dirty="0" smtClean="0">
                <a:sym typeface="Wingdings" pitchFamily="2" charset="2"/>
              </a:rPr>
              <a:t></a:t>
            </a:r>
            <a:r>
              <a:rPr lang="en-IN" dirty="0" smtClean="0"/>
              <a:t> Increased HR and contractility </a:t>
            </a:r>
            <a:r>
              <a:rPr lang="en-IN" dirty="0" smtClean="0">
                <a:sym typeface="Wingdings" pitchFamily="2" charset="2"/>
              </a:rPr>
              <a:t> increased myocardial blood flow  </a:t>
            </a:r>
            <a:r>
              <a:rPr lang="en-IN" dirty="0" err="1" smtClean="0">
                <a:sym typeface="Wingdings" pitchFamily="2" charset="2"/>
              </a:rPr>
              <a:t>hypercontractile</a:t>
            </a:r>
            <a:r>
              <a:rPr lang="en-IN" dirty="0" smtClean="0">
                <a:sym typeface="Wingdings" pitchFamily="2" charset="2"/>
              </a:rPr>
              <a:t> response with increased EF</a:t>
            </a: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Aortic valve area is calculated at both baseline and with </a:t>
            </a:r>
            <a:r>
              <a:rPr lang="en-IN" dirty="0" err="1" smtClean="0"/>
              <a:t>dobutamine</a:t>
            </a:r>
            <a:endParaRPr lang="en-IN" dirty="0" smtClean="0"/>
          </a:p>
          <a:p>
            <a:r>
              <a:rPr lang="en-IN" dirty="0" smtClean="0"/>
              <a:t>True AS -- the ratio of aortic/LVOT velocity will increase</a:t>
            </a:r>
          </a:p>
          <a:p>
            <a:r>
              <a:rPr lang="en-IN" dirty="0" err="1" smtClean="0"/>
              <a:t>Pseudosevere</a:t>
            </a:r>
            <a:r>
              <a:rPr lang="en-IN" dirty="0" smtClean="0"/>
              <a:t> </a:t>
            </a:r>
            <a:r>
              <a:rPr lang="en-IN" dirty="0" smtClean="0"/>
              <a:t>or </a:t>
            </a:r>
            <a:r>
              <a:rPr lang="en-IN" dirty="0" smtClean="0"/>
              <a:t>functional </a:t>
            </a:r>
            <a:r>
              <a:rPr lang="en-IN" dirty="0" smtClean="0"/>
              <a:t>AS- the LVOT and aortic gradients change relatively little, and the calculated valve area remains the same or increases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as.gi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600200" y="274638"/>
            <a:ext cx="5333999" cy="6095998"/>
          </a:xfrm>
        </p:spPr>
      </p:pic>
    </p:spTree>
    <p:extLst>
      <p:ext uri="{BB962C8B-B14F-4D97-AF65-F5344CB8AC3E}">
        <p14:creationId xmlns:p14="http://schemas.microsoft.com/office/powerpoint/2010/main" xmlns="" val="2324619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r>
              <a:rPr lang="en-IN" dirty="0" smtClean="0"/>
              <a:t>Aortic </a:t>
            </a:r>
            <a:r>
              <a:rPr lang="en-IN" dirty="0" err="1" smtClean="0"/>
              <a:t>stenosis</a:t>
            </a:r>
            <a:r>
              <a:rPr lang="en-IN" dirty="0" smtClean="0"/>
              <a:t> management</a:t>
            </a:r>
            <a:endParaRPr lang="en-IN" dirty="0"/>
          </a:p>
        </p:txBody>
      </p:sp>
      <p:pic>
        <p:nvPicPr>
          <p:cNvPr id="4" name="Content Placeholder 3" descr="AS management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447800"/>
            <a:ext cx="8220344" cy="4800600"/>
          </a:xfrm>
        </p:spPr>
      </p:pic>
      <p:sp>
        <p:nvSpPr>
          <p:cNvPr id="5" name="Oval 4"/>
          <p:cNvSpPr/>
          <p:nvPr/>
        </p:nvSpPr>
        <p:spPr>
          <a:xfrm>
            <a:off x="5943600" y="4038600"/>
            <a:ext cx="1600200" cy="83820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/>
          <p:cNvSpPr/>
          <p:nvPr/>
        </p:nvSpPr>
        <p:spPr>
          <a:xfrm>
            <a:off x="1447800" y="4343400"/>
            <a:ext cx="1981200" cy="114300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Mitral </a:t>
            </a:r>
            <a:r>
              <a:rPr lang="en-IN" dirty="0" err="1" smtClean="0"/>
              <a:t>stenosis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Patients with mitral </a:t>
            </a:r>
            <a:r>
              <a:rPr lang="en-IN" dirty="0" err="1" smtClean="0"/>
              <a:t>stenosis</a:t>
            </a:r>
            <a:r>
              <a:rPr lang="en-IN" dirty="0" smtClean="0"/>
              <a:t> (MS) may have severe </a:t>
            </a:r>
            <a:r>
              <a:rPr lang="en-IN" dirty="0" err="1" smtClean="0"/>
              <a:t>exertional</a:t>
            </a:r>
            <a:r>
              <a:rPr lang="en-IN" dirty="0" smtClean="0"/>
              <a:t> symptoms despite relatively modest gradients on the resting echocardiogram.</a:t>
            </a:r>
          </a:p>
          <a:p>
            <a:r>
              <a:rPr lang="en-IN" dirty="0" smtClean="0"/>
              <a:t>Conversely, sedentary patients with severe MS may be relatively asymptomatic because they are inactive. </a:t>
            </a:r>
          </a:p>
          <a:p>
            <a:r>
              <a:rPr lang="en-IN" dirty="0" smtClean="0"/>
              <a:t>Valve gradients </a:t>
            </a:r>
            <a:r>
              <a:rPr lang="en-IN" dirty="0" smtClean="0"/>
              <a:t>--</a:t>
            </a:r>
            <a:r>
              <a:rPr lang="en-IN" dirty="0" smtClean="0"/>
              <a:t> </a:t>
            </a:r>
            <a:r>
              <a:rPr lang="en-IN" dirty="0" smtClean="0"/>
              <a:t>dependent on the flow rate and heart </a:t>
            </a:r>
            <a:r>
              <a:rPr lang="en-IN" dirty="0" smtClean="0"/>
              <a:t>rate</a:t>
            </a: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Mitral </a:t>
            </a:r>
            <a:r>
              <a:rPr lang="en-IN" dirty="0" err="1" smtClean="0"/>
              <a:t>stenosis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Stress echocardiography can define the true exercise capacity and </a:t>
            </a:r>
            <a:r>
              <a:rPr lang="en-IN" dirty="0" err="1" smtClean="0"/>
              <a:t>quantitate</a:t>
            </a:r>
            <a:r>
              <a:rPr lang="en-IN" dirty="0" smtClean="0"/>
              <a:t> the degree of </a:t>
            </a:r>
            <a:r>
              <a:rPr lang="en-IN" dirty="0" err="1" smtClean="0"/>
              <a:t>valvular</a:t>
            </a:r>
            <a:r>
              <a:rPr lang="en-IN" dirty="0" smtClean="0"/>
              <a:t> </a:t>
            </a:r>
            <a:r>
              <a:rPr lang="en-IN" dirty="0" err="1" smtClean="0"/>
              <a:t>stenosis</a:t>
            </a:r>
            <a:r>
              <a:rPr lang="en-IN" dirty="0" smtClean="0"/>
              <a:t> and regurgitation. </a:t>
            </a:r>
          </a:p>
          <a:p>
            <a:r>
              <a:rPr lang="en-IN" dirty="0" smtClean="0"/>
              <a:t>A rise in the mean </a:t>
            </a:r>
            <a:r>
              <a:rPr lang="en-IN" dirty="0" err="1" smtClean="0"/>
              <a:t>transmitral</a:t>
            </a:r>
            <a:r>
              <a:rPr lang="en-IN" dirty="0" smtClean="0"/>
              <a:t> pressure gradient greater than 15 mm Hg or an increase in calculated pulmonary artery systolic pressure greater than 60 mm Hg is correlated with significant MS and consider BMV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Mitral </a:t>
            </a:r>
            <a:r>
              <a:rPr lang="en-US" dirty="0" err="1" smtClean="0">
                <a:solidFill>
                  <a:schemeClr val="tx1"/>
                </a:solidFill>
              </a:rPr>
              <a:t>stenosis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In asymptomatic patients with severe MS (mean gradient &gt;10</a:t>
            </a:r>
            <a:r>
              <a:rPr lang="en-US" sz="2400" baseline="30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mm Hg and mitral valve area [MVA] &lt;1.5 cm</a:t>
            </a:r>
            <a:r>
              <a:rPr lang="en-US" sz="2400" baseline="30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) or 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Symptomatic</a:t>
            </a:r>
            <a:r>
              <a:rPr lang="en-US" sz="2400" baseline="30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patients with moderate MS (mean gradient of 5 to 10 mm Hg and</a:t>
            </a:r>
            <a:r>
              <a:rPr lang="en-US" sz="2400" baseline="30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MVA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&gt;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1.5 cm</a:t>
            </a:r>
            <a:r>
              <a:rPr lang="en-US" sz="2400" baseline="30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1604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Mitral </a:t>
            </a:r>
            <a:r>
              <a:rPr lang="en-IN" dirty="0" err="1" smtClean="0"/>
              <a:t>stenosis</a:t>
            </a:r>
            <a:r>
              <a:rPr lang="en-IN" dirty="0" smtClean="0"/>
              <a:t> management</a:t>
            </a:r>
            <a:endParaRPr lang="en-IN" dirty="0"/>
          </a:p>
        </p:txBody>
      </p:sp>
      <p:pic>
        <p:nvPicPr>
          <p:cNvPr id="4" name="Content Placeholder 3" descr="MS management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872071"/>
            <a:ext cx="7467600" cy="4329883"/>
          </a:xfrm>
        </p:spPr>
      </p:pic>
      <p:sp>
        <p:nvSpPr>
          <p:cNvPr id="5" name="Oval 4"/>
          <p:cNvSpPr/>
          <p:nvPr/>
        </p:nvSpPr>
        <p:spPr>
          <a:xfrm>
            <a:off x="6248400" y="3810000"/>
            <a:ext cx="1981200" cy="838200"/>
          </a:xfrm>
          <a:prstGeom prst="ellipse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Mitral regurgitation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In patients with MR --stress echo useful in revealing acute reversible ischemic MR caused by inferior wall ischemia </a:t>
            </a:r>
          </a:p>
          <a:p>
            <a:r>
              <a:rPr lang="en-IN" dirty="0" smtClean="0"/>
              <a:t>usually associated with stress-induced inferior wall motion abnormalities and improvement in both abnormalities during recovery. </a:t>
            </a:r>
          </a:p>
          <a:p>
            <a:r>
              <a:rPr lang="en-IN" dirty="0" smtClean="0"/>
              <a:t>In chronic severe MR, even if the LVEF is preserved, demonstration of a rise in PASP&gt; 60mmHg with exercise and reduced LV contractile reserve -- indications for mitral valve surgery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Other indications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Hypertrophic </a:t>
            </a:r>
            <a:r>
              <a:rPr lang="en-IN" dirty="0" err="1" smtClean="0"/>
              <a:t>cardiomyopathy</a:t>
            </a:r>
            <a:r>
              <a:rPr lang="en-IN" dirty="0" smtClean="0"/>
              <a:t> – exercise can bring out latent gradients and assess symptoms such as syncope</a:t>
            </a:r>
          </a:p>
          <a:p>
            <a:r>
              <a:rPr lang="en-IN" dirty="0" smtClean="0"/>
              <a:t>Diastolic dysfunction</a:t>
            </a:r>
          </a:p>
          <a:p>
            <a:r>
              <a:rPr lang="en-IN" dirty="0" smtClean="0"/>
              <a:t>Prosthetic valve gradient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3200"/>
            <a:ext cx="4267200" cy="1143000"/>
          </a:xfrm>
        </p:spPr>
        <p:txBody>
          <a:bodyPr/>
          <a:lstStyle/>
          <a:p>
            <a:r>
              <a:rPr lang="en-IN" dirty="0" smtClean="0"/>
              <a:t>THANK U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Stress echo- cad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Most common application- Detection of flow limiting </a:t>
            </a:r>
            <a:r>
              <a:rPr lang="en-IN" dirty="0" err="1" smtClean="0"/>
              <a:t>stenosis</a:t>
            </a:r>
            <a:endParaRPr lang="en-IN" dirty="0" smtClean="0"/>
          </a:p>
          <a:p>
            <a:r>
              <a:rPr lang="en-IN" dirty="0" smtClean="0"/>
              <a:t>Based on sequence of events - </a:t>
            </a:r>
            <a:r>
              <a:rPr lang="en-IN" b="1" dirty="0" smtClean="0"/>
              <a:t>Ischemic cascade</a:t>
            </a:r>
          </a:p>
          <a:p>
            <a:r>
              <a:rPr lang="en-IN" dirty="0" smtClean="0"/>
              <a:t>Normal coronary arteries adapt to stress by coronary vasodilatation (coronary flow reserve)—to meet the increased oxygen demand</a:t>
            </a:r>
          </a:p>
          <a:p>
            <a:r>
              <a:rPr lang="en-IN" dirty="0" smtClean="0"/>
              <a:t>In the presence of flow limiting coronary </a:t>
            </a:r>
            <a:r>
              <a:rPr lang="en-IN" dirty="0" err="1" smtClean="0"/>
              <a:t>stenosis</a:t>
            </a:r>
            <a:r>
              <a:rPr lang="en-IN" dirty="0" smtClean="0"/>
              <a:t>- coronary flow reserve is impaired- resulting in ischemic cascade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ISCHEMIC CASCADE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IN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524000" y="5943600"/>
            <a:ext cx="4495800" cy="7620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438400" y="53340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Metabolic abnormality</a:t>
            </a:r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2819400" y="4876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Perfusion abnormality</a:t>
            </a:r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3124200" y="4419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Diastolic abnormality</a:t>
            </a:r>
            <a:endParaRPr lang="en-IN" dirty="0"/>
          </a:p>
        </p:txBody>
      </p:sp>
      <p:sp>
        <p:nvSpPr>
          <p:cNvPr id="11" name="TextBox 10"/>
          <p:cNvSpPr txBox="1"/>
          <p:nvPr/>
        </p:nvSpPr>
        <p:spPr>
          <a:xfrm>
            <a:off x="3505200" y="4038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Systolic abnormality</a:t>
            </a:r>
            <a:endParaRPr lang="en-IN" dirty="0"/>
          </a:p>
        </p:txBody>
      </p:sp>
      <p:sp>
        <p:nvSpPr>
          <p:cNvPr id="12" name="TextBox 11"/>
          <p:cNvSpPr txBox="1"/>
          <p:nvPr/>
        </p:nvSpPr>
        <p:spPr>
          <a:xfrm>
            <a:off x="4114800" y="3505200"/>
            <a:ext cx="213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ECG changes</a:t>
            </a:r>
            <a:endParaRPr lang="en-IN" dirty="0"/>
          </a:p>
        </p:txBody>
      </p:sp>
      <p:sp>
        <p:nvSpPr>
          <p:cNvPr id="13" name="TextBox 12"/>
          <p:cNvSpPr txBox="1"/>
          <p:nvPr/>
        </p:nvSpPr>
        <p:spPr>
          <a:xfrm>
            <a:off x="4343400" y="2971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Chest pain</a:t>
            </a:r>
            <a:endParaRPr lang="en-IN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1905000" y="3048000"/>
            <a:ext cx="2286000" cy="243840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1524000" y="2286000"/>
            <a:ext cx="0" cy="373380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743200" y="6096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Duration</a:t>
            </a:r>
            <a:endParaRPr lang="en-IN" dirty="0"/>
          </a:p>
        </p:txBody>
      </p:sp>
      <p:sp>
        <p:nvSpPr>
          <p:cNvPr id="25" name="TextBox 24"/>
          <p:cNvSpPr txBox="1"/>
          <p:nvPr/>
        </p:nvSpPr>
        <p:spPr>
          <a:xfrm>
            <a:off x="381000" y="3810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Ischemia</a:t>
            </a:r>
            <a:endParaRPr lang="en-IN" dirty="0"/>
          </a:p>
        </p:txBody>
      </p:sp>
      <p:sp>
        <p:nvSpPr>
          <p:cNvPr id="15" name="Oval 14"/>
          <p:cNvSpPr/>
          <p:nvPr/>
        </p:nvSpPr>
        <p:spPr>
          <a:xfrm>
            <a:off x="3581400" y="4038600"/>
            <a:ext cx="2286000" cy="38100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Cad detection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Segmental wall motion abnormality- reduction in systolic thickening and </a:t>
            </a:r>
            <a:r>
              <a:rPr lang="en-IN" dirty="0" err="1" smtClean="0"/>
              <a:t>endocardial</a:t>
            </a:r>
            <a:r>
              <a:rPr lang="en-IN" dirty="0" smtClean="0"/>
              <a:t> excursion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772400" cy="8382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TYPES OF STRESSORS</a:t>
            </a:r>
            <a:endParaRPr lang="en-US" sz="24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15209103"/>
              </p:ext>
            </p:extLst>
          </p:nvPr>
        </p:nvGraphicFramePr>
        <p:xfrm>
          <a:off x="2438400" y="1752600"/>
          <a:ext cx="46482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4100"/>
                <a:gridCol w="2324100"/>
              </a:tblGrid>
              <a:tr h="774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EXERCISE STRESS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 EXERCISE STRESS</a:t>
                      </a:r>
                      <a:endParaRPr lang="en-US" dirty="0"/>
                    </a:p>
                  </a:txBody>
                  <a:tcPr/>
                </a:tc>
              </a:tr>
              <a:tr h="774700">
                <a:tc>
                  <a:txBody>
                    <a:bodyPr/>
                    <a:lstStyle/>
                    <a:p>
                      <a:r>
                        <a:rPr lang="en-US" dirty="0" smtClean="0"/>
                        <a:t>Treadmill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Dobutamine</a:t>
                      </a:r>
                      <a:endParaRPr lang="en-US" dirty="0"/>
                    </a:p>
                  </a:txBody>
                  <a:tcPr/>
                </a:tc>
              </a:tr>
              <a:tr h="774700">
                <a:tc>
                  <a:txBody>
                    <a:bodyPr/>
                    <a:lstStyle/>
                    <a:p>
                      <a:r>
                        <a:rPr lang="en-US" dirty="0" smtClean="0"/>
                        <a:t>Supine bicycle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Dipyridamole</a:t>
                      </a:r>
                      <a:endParaRPr lang="en-US" dirty="0"/>
                    </a:p>
                  </a:txBody>
                  <a:tcPr/>
                </a:tc>
              </a:tr>
              <a:tr h="774700">
                <a:tc>
                  <a:txBody>
                    <a:bodyPr/>
                    <a:lstStyle/>
                    <a:p>
                      <a:r>
                        <a:rPr lang="en-US" dirty="0" smtClean="0"/>
                        <a:t>Upright bicycle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Adenosine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</a:tr>
              <a:tr h="774700">
                <a:tc>
                  <a:txBody>
                    <a:bodyPr/>
                    <a:lstStyle/>
                    <a:p>
                      <a:r>
                        <a:rPr lang="en-US" dirty="0" smtClean="0"/>
                        <a:t>Handgrip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Pacing </a:t>
                      </a:r>
                      <a:endParaRPr lang="en-US" dirty="0"/>
                    </a:p>
                  </a:txBody>
                  <a:tcPr/>
                </a:tc>
              </a:tr>
              <a:tr h="774700">
                <a:tc>
                  <a:txBody>
                    <a:bodyPr/>
                    <a:lstStyle/>
                    <a:p>
                      <a:r>
                        <a:rPr lang="en-US" dirty="0" smtClean="0"/>
                        <a:t>Stair step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TREADMILL STRESS ECHO PROTOCOL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Prepare patient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Obtain rest echo images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Perform standard TMT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Pt moves as soon as possible after exercise to examination table.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Post exercise images acquired and recorded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Both set of images are compared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531</TotalTime>
  <Words>1710</Words>
  <Application>Microsoft Office PowerPoint</Application>
  <PresentationFormat>On-screen Show (4:3)</PresentationFormat>
  <Paragraphs>276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Oriel</vt:lpstr>
      <vt:lpstr>STRESS ECHOCARDIOGRAPHY</vt:lpstr>
      <vt:lpstr>Stress echocardiography</vt:lpstr>
      <vt:lpstr>Coronary artery disease</vt:lpstr>
      <vt:lpstr>Coronary artery disease</vt:lpstr>
      <vt:lpstr>Stress echo- cad</vt:lpstr>
      <vt:lpstr>ISCHEMIC CASCADE</vt:lpstr>
      <vt:lpstr>Cad detection</vt:lpstr>
      <vt:lpstr>TYPES OF STRESSORS</vt:lpstr>
      <vt:lpstr>TREADMILL STRESS ECHO PROTOCOL</vt:lpstr>
      <vt:lpstr>information obtained from exercise stress echo</vt:lpstr>
      <vt:lpstr>EXERCISE STRESS ECHO</vt:lpstr>
      <vt:lpstr>SUPINE BICYCLE ERGOMETRY</vt:lpstr>
      <vt:lpstr>Slide 13</vt:lpstr>
      <vt:lpstr>Supine bicycle</vt:lpstr>
      <vt:lpstr>Why pharmacological stress echo</vt:lpstr>
      <vt:lpstr>DOBUTAMINE STRESS ECHO</vt:lpstr>
      <vt:lpstr>PROTOCOL FOR DOBUTAMINE STRESS ECHO</vt:lpstr>
      <vt:lpstr>Slide 18</vt:lpstr>
      <vt:lpstr>Dobutamine dose calculation</vt:lpstr>
      <vt:lpstr>Slide 20</vt:lpstr>
      <vt:lpstr>INDICATIONS TO TERMINATE DOBUTAMINE INFUSION DURING STRESS ECHO</vt:lpstr>
      <vt:lpstr>SAFETY </vt:lpstr>
      <vt:lpstr>limitations</vt:lpstr>
      <vt:lpstr>Other pharmacological agents </vt:lpstr>
      <vt:lpstr>Vasodilator effect on stenosed vessel</vt:lpstr>
      <vt:lpstr>INTERPRETATION OF STRESS ECHO</vt:lpstr>
      <vt:lpstr>Volume response</vt:lpstr>
      <vt:lpstr>Contrast echo</vt:lpstr>
      <vt:lpstr>RWMA</vt:lpstr>
      <vt:lpstr>Wall motion response</vt:lpstr>
      <vt:lpstr>Interpreting stress echo</vt:lpstr>
      <vt:lpstr>Risk stratification</vt:lpstr>
      <vt:lpstr>ASSESMENT OF MYOCARDIAL VIABILITY</vt:lpstr>
      <vt:lpstr>Slide 34</vt:lpstr>
      <vt:lpstr>STRESS ECHO AFTER MI</vt:lpstr>
      <vt:lpstr>Preoperative Risk Assessment</vt:lpstr>
      <vt:lpstr>STRESS ECHO IN VALVULAR HEART DISEASE</vt:lpstr>
      <vt:lpstr>LOW FLOW LOW GRADIENT AS</vt:lpstr>
      <vt:lpstr>LOW FLOW LOW GRADIENT AS</vt:lpstr>
      <vt:lpstr>Slide 40</vt:lpstr>
      <vt:lpstr>Slide 41</vt:lpstr>
      <vt:lpstr>Aortic stenosis management</vt:lpstr>
      <vt:lpstr>Mitral stenosis</vt:lpstr>
      <vt:lpstr>Mitral stenosis</vt:lpstr>
      <vt:lpstr>Mitral stenosis</vt:lpstr>
      <vt:lpstr>Mitral stenosis management</vt:lpstr>
      <vt:lpstr>Mitral regurgitation</vt:lpstr>
      <vt:lpstr>Other indications</vt:lpstr>
      <vt:lpstr>THANK 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ECHO</dc:title>
  <dc:creator>sony</dc:creator>
  <cp:lastModifiedBy>sony</cp:lastModifiedBy>
  <cp:revision>17</cp:revision>
  <dcterms:created xsi:type="dcterms:W3CDTF">2006-08-16T00:00:00Z</dcterms:created>
  <dcterms:modified xsi:type="dcterms:W3CDTF">2020-07-07T05:30:47Z</dcterms:modified>
</cp:coreProperties>
</file>